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84" r:id="rId2"/>
    <p:sldId id="385" r:id="rId3"/>
    <p:sldId id="402" r:id="rId4"/>
    <p:sldId id="386" r:id="rId5"/>
    <p:sldId id="421" r:id="rId6"/>
    <p:sldId id="405" r:id="rId7"/>
    <p:sldId id="422" r:id="rId8"/>
    <p:sldId id="423" r:id="rId9"/>
    <p:sldId id="391" r:id="rId10"/>
    <p:sldId id="392" r:id="rId11"/>
    <p:sldId id="424" r:id="rId12"/>
    <p:sldId id="393" r:id="rId13"/>
    <p:sldId id="394" r:id="rId14"/>
    <p:sldId id="397" r:id="rId15"/>
    <p:sldId id="426" r:id="rId16"/>
    <p:sldId id="403" r:id="rId17"/>
    <p:sldId id="398" r:id="rId18"/>
    <p:sldId id="419" r:id="rId19"/>
    <p:sldId id="428" r:id="rId20"/>
    <p:sldId id="408" r:id="rId21"/>
    <p:sldId id="410" r:id="rId22"/>
    <p:sldId id="412" r:id="rId23"/>
    <p:sldId id="411" r:id="rId24"/>
    <p:sldId id="413" r:id="rId25"/>
    <p:sldId id="415" r:id="rId26"/>
    <p:sldId id="414" r:id="rId27"/>
    <p:sldId id="429" r:id="rId28"/>
    <p:sldId id="420" r:id="rId29"/>
    <p:sldId id="416" r:id="rId30"/>
    <p:sldId id="430" r:id="rId31"/>
    <p:sldId id="389" r:id="rId32"/>
    <p:sldId id="418" r:id="rId33"/>
  </p:sldIdLst>
  <p:sldSz cx="14400213" cy="8999538"/>
  <p:notesSz cx="6858000" cy="9144000"/>
  <p:defaultTextStyle>
    <a:defPPr>
      <a:defRPr lang="en-US"/>
    </a:defPPr>
    <a:lvl1pPr marL="0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1pPr>
    <a:lvl2pPr marL="605508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2pPr>
    <a:lvl3pPr marL="1211017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3pPr>
    <a:lvl4pPr marL="1816526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4pPr>
    <a:lvl5pPr marL="2422035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5pPr>
    <a:lvl6pPr marL="3027543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6pPr>
    <a:lvl7pPr marL="3633051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7pPr>
    <a:lvl8pPr marL="4238558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8pPr>
    <a:lvl9pPr marL="4844066" algn="l" defTabSz="1211017" rtl="0" eaLnBrk="1" latinLnBrk="0" hangingPunct="1">
      <a:defRPr sz="23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5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ouar A." initials="AA" lastIdx="8" clrIdx="0">
    <p:extLst>
      <p:ext uri="{19B8F6BF-5375-455C-9EA6-DF929625EA0E}">
        <p15:presenceInfo xmlns:p15="http://schemas.microsoft.com/office/powerpoint/2012/main" userId="99aa5a863186b8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BA7"/>
    <a:srgbClr val="FFFFFF"/>
    <a:srgbClr val="F8F8F8"/>
    <a:srgbClr val="137DA7"/>
    <a:srgbClr val="EAEAEA"/>
    <a:srgbClr val="009999"/>
    <a:srgbClr val="008080"/>
    <a:srgbClr val="E96975"/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9459" autoAdjust="0"/>
  </p:normalViewPr>
  <p:slideViewPr>
    <p:cSldViewPr>
      <p:cViewPr varScale="1">
        <p:scale>
          <a:sx n="66" d="100"/>
          <a:sy n="66" d="100"/>
        </p:scale>
        <p:origin x="108" y="78"/>
      </p:cViewPr>
      <p:guideLst>
        <p:guide orient="horz" pos="2835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7-23T02:35:12.109" idx="7">
    <p:pos x="8544" y="160"/>
    <p:text>l'idée de la solution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024DE-D870-4566-8B6F-B92ACDA31130}" type="datetimeFigureOut">
              <a:rPr lang="fr-FR" smtClean="0"/>
              <a:t>24/07/2014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0EF95-7661-4372-B218-C46B83FF006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240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1pPr>
    <a:lvl2pPr marL="605508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2pPr>
    <a:lvl3pPr marL="1211017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3pPr>
    <a:lvl4pPr marL="1816526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4pPr>
    <a:lvl5pPr marL="2422035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5pPr>
    <a:lvl6pPr marL="3027543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6pPr>
    <a:lvl7pPr marL="3633051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7pPr>
    <a:lvl8pPr marL="4238558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8pPr>
    <a:lvl9pPr marL="4844066" algn="l" defTabSz="1211017" rtl="0" eaLnBrk="1" latinLnBrk="0" hangingPunct="1">
      <a:defRPr sz="15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701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84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115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668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68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767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178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284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84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142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699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Passer</a:t>
            </a:r>
            <a:r>
              <a:rPr lang="fr-FR" baseline="0" dirty="0" smtClean="0"/>
              <a:t> rapidement sur le plan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883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495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86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projet a eu lieu au sien du , un entité propre du CNRS</a:t>
            </a:r>
          </a:p>
          <a:p>
            <a:r>
              <a:rPr lang="fr-FR" dirty="0" smtClean="0"/>
              <a:t>Créer</a:t>
            </a:r>
            <a:r>
              <a:rPr lang="fr-FR" baseline="0" dirty="0" smtClean="0"/>
              <a:t> à 19xx </a:t>
            </a:r>
            <a:r>
              <a:rPr lang="fr-FR" dirty="0" smtClean="0"/>
              <a:t>Il mène des recherches en sciences et technologies de l’information, de la communication et des systèmes dans 8 thèmes scientifiques dont</a:t>
            </a:r>
            <a:r>
              <a:rPr lang="fr-FR" baseline="0" dirty="0" smtClean="0"/>
              <a:t> le </a:t>
            </a:r>
            <a:r>
              <a:rPr lang="fr-FR" dirty="0" smtClean="0"/>
              <a:t>Réseaux et communications </a:t>
            </a:r>
          </a:p>
          <a:p>
            <a:endParaRPr lang="fr-FR" dirty="0" smtClean="0"/>
          </a:p>
          <a:p>
            <a:r>
              <a:rPr lang="fr-FR" dirty="0" smtClean="0"/>
              <a:t>Equipe SARA</a:t>
            </a:r>
          </a:p>
          <a:p>
            <a:endParaRPr lang="fr-FR" dirty="0" smtClean="0"/>
          </a:p>
          <a:p>
            <a:r>
              <a:rPr lang="fr-FR" dirty="0" smtClean="0"/>
              <a:t>PANACEA le </a:t>
            </a:r>
            <a:r>
              <a:rPr lang="fr-FR" dirty="0" err="1" smtClean="0"/>
              <a:t>laas</a:t>
            </a:r>
            <a:r>
              <a:rPr lang="fr-FR" baseline="0" dirty="0" smtClean="0"/>
              <a:t> est le coordinateur et le responsable de la mise en place du réseau overlay. </a:t>
            </a:r>
            <a:r>
              <a:rPr lang="fr-FR" dirty="0" smtClean="0"/>
              <a:t>propose des solutions innovantes pour une gestion autonome des ressources dans les Clouds.</a:t>
            </a:r>
          </a:p>
          <a:p>
            <a:endParaRPr lang="fr-FR" dirty="0" smtClean="0"/>
          </a:p>
          <a:p>
            <a:r>
              <a:rPr lang="fr-FR" dirty="0" smtClean="0"/>
              <a:t>La partie qui nous intéresse du projet panacea consiste à mettre</a:t>
            </a:r>
            <a:r>
              <a:rPr lang="fr-FR" baseline="0" dirty="0" smtClean="0"/>
              <a:t> en liaison les un réseau de cloud en les connectant par un réseau applicatif, et de </a:t>
            </a:r>
            <a:r>
              <a:rPr lang="fr-FR" baseline="0" dirty="0" err="1" smtClean="0"/>
              <a:t>repode</a:t>
            </a:r>
            <a:r>
              <a:rPr lang="fr-FR" baseline="0" dirty="0" smtClean="0"/>
              <a:t> a quelques problématiques concernant le routage Internet en implémentant un routage applicatif.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81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23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Maintenant pourquoi </a:t>
            </a:r>
            <a:r>
              <a:rPr lang="fr-FR" dirty="0" smtClean="0"/>
              <a:t>l’overlay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76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69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94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03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0EF95-7661-4372-B218-C46B83FF006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5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7" y="2795694"/>
            <a:ext cx="12240182" cy="1929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0039" y="5099738"/>
            <a:ext cx="10080149" cy="229988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6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95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32685" y="360406"/>
            <a:ext cx="3827556" cy="76787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0012" y="360406"/>
            <a:ext cx="11242667" cy="767877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4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519" y="5783041"/>
            <a:ext cx="12240182" cy="178740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7519" y="3814390"/>
            <a:ext cx="12240182" cy="196864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11" y="2099902"/>
            <a:ext cx="6360095" cy="59392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0107" y="2099902"/>
            <a:ext cx="6360095" cy="59392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9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5" y="2014480"/>
            <a:ext cx="6362595" cy="8395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800" b="1"/>
            </a:lvl3pPr>
            <a:lvl4pPr marL="1371508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6" indent="0">
              <a:buNone/>
              <a:defRPr sz="1600" b="1"/>
            </a:lvl6pPr>
            <a:lvl7pPr marL="2743015" indent="0">
              <a:buNone/>
              <a:defRPr sz="1600" b="1"/>
            </a:lvl7pPr>
            <a:lvl8pPr marL="3200184" indent="0">
              <a:buNone/>
              <a:defRPr sz="1600" b="1"/>
            </a:lvl8pPr>
            <a:lvl9pPr marL="365735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15" y="2854022"/>
            <a:ext cx="6362595" cy="518515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15115" y="2014480"/>
            <a:ext cx="6365095" cy="8395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9" indent="0">
              <a:buNone/>
              <a:defRPr sz="1800" b="1"/>
            </a:lvl3pPr>
            <a:lvl4pPr marL="1371508" indent="0">
              <a:buNone/>
              <a:defRPr sz="1600" b="1"/>
            </a:lvl4pPr>
            <a:lvl5pPr marL="1828676" indent="0">
              <a:buNone/>
              <a:defRPr sz="1600" b="1"/>
            </a:lvl5pPr>
            <a:lvl6pPr marL="2285846" indent="0">
              <a:buNone/>
              <a:defRPr sz="1600" b="1"/>
            </a:lvl6pPr>
            <a:lvl7pPr marL="2743015" indent="0">
              <a:buNone/>
              <a:defRPr sz="1600" b="1"/>
            </a:lvl7pPr>
            <a:lvl8pPr marL="3200184" indent="0">
              <a:buNone/>
              <a:defRPr sz="1600" b="1"/>
            </a:lvl8pPr>
            <a:lvl9pPr marL="365735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15115" y="2854022"/>
            <a:ext cx="6365095" cy="518515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0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0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12" y="358315"/>
            <a:ext cx="4737571" cy="15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091" y="358321"/>
            <a:ext cx="8050119" cy="76808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12" y="1883247"/>
            <a:ext cx="4737571" cy="6155935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39" indent="0">
              <a:buNone/>
              <a:defRPr sz="1000"/>
            </a:lvl3pPr>
            <a:lvl4pPr marL="1371508" indent="0">
              <a:buNone/>
              <a:defRPr sz="900"/>
            </a:lvl4pPr>
            <a:lvl5pPr marL="1828676" indent="0">
              <a:buNone/>
              <a:defRPr sz="900"/>
            </a:lvl5pPr>
            <a:lvl6pPr marL="2285846" indent="0">
              <a:buNone/>
              <a:defRPr sz="900"/>
            </a:lvl6pPr>
            <a:lvl7pPr marL="2743015" indent="0">
              <a:buNone/>
              <a:defRPr sz="900"/>
            </a:lvl7pPr>
            <a:lvl8pPr marL="3200184" indent="0">
              <a:buNone/>
              <a:defRPr sz="900"/>
            </a:lvl8pPr>
            <a:lvl9pPr marL="365735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72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541" y="6299677"/>
            <a:ext cx="8640128" cy="7437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22541" y="804127"/>
            <a:ext cx="8640128" cy="5399723"/>
          </a:xfrm>
        </p:spPr>
        <p:txBody>
          <a:bodyPr/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39" indent="0">
              <a:buNone/>
              <a:defRPr sz="2400"/>
            </a:lvl3pPr>
            <a:lvl4pPr marL="1371508" indent="0">
              <a:buNone/>
              <a:defRPr sz="2000"/>
            </a:lvl4pPr>
            <a:lvl5pPr marL="1828676" indent="0">
              <a:buNone/>
              <a:defRPr sz="2000"/>
            </a:lvl5pPr>
            <a:lvl6pPr marL="2285846" indent="0">
              <a:buNone/>
              <a:defRPr sz="2000"/>
            </a:lvl6pPr>
            <a:lvl7pPr marL="2743015" indent="0">
              <a:buNone/>
              <a:defRPr sz="2000"/>
            </a:lvl7pPr>
            <a:lvl8pPr marL="3200184" indent="0">
              <a:buNone/>
              <a:defRPr sz="2000"/>
            </a:lvl8pPr>
            <a:lvl9pPr marL="365735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22541" y="7043391"/>
            <a:ext cx="8640128" cy="1056195"/>
          </a:xfrm>
        </p:spPr>
        <p:txBody>
          <a:bodyPr/>
          <a:lstStyle>
            <a:lvl1pPr marL="0" indent="0">
              <a:buNone/>
              <a:defRPr sz="1400"/>
            </a:lvl1pPr>
            <a:lvl2pPr marL="457170" indent="0">
              <a:buNone/>
              <a:defRPr sz="1200"/>
            </a:lvl2pPr>
            <a:lvl3pPr marL="914339" indent="0">
              <a:buNone/>
              <a:defRPr sz="1000"/>
            </a:lvl3pPr>
            <a:lvl4pPr marL="1371508" indent="0">
              <a:buNone/>
              <a:defRPr sz="900"/>
            </a:lvl4pPr>
            <a:lvl5pPr marL="1828676" indent="0">
              <a:buNone/>
              <a:defRPr sz="900"/>
            </a:lvl5pPr>
            <a:lvl6pPr marL="2285846" indent="0">
              <a:buNone/>
              <a:defRPr sz="900"/>
            </a:lvl6pPr>
            <a:lvl7pPr marL="2743015" indent="0">
              <a:buNone/>
              <a:defRPr sz="900"/>
            </a:lvl7pPr>
            <a:lvl8pPr marL="3200184" indent="0">
              <a:buNone/>
              <a:defRPr sz="900"/>
            </a:lvl8pPr>
            <a:lvl9pPr marL="365735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1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14" y="360402"/>
            <a:ext cx="12960192" cy="149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14" y="2099902"/>
            <a:ext cx="12960192" cy="5939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14" y="8341243"/>
            <a:ext cx="336005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1DE67-8FCB-4FCF-A79B-A2EF8DC0BC85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20074" y="8341243"/>
            <a:ext cx="456006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0156" y="8341243"/>
            <a:ext cx="336005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6CFA6-06C9-44EA-95BC-71539361F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0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7" indent="-342877" algn="l" defTabSz="91433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00" indent="-285731" algn="l" defTabSz="914339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3" indent="-228584" algn="l" defTabSz="91433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2" indent="-228584" algn="l" defTabSz="914339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2" indent="-228584" algn="l" defTabSz="914339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1" indent="-228584" algn="l" defTabSz="9143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0" indent="-228584" algn="l" defTabSz="9143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68" indent="-228584" algn="l" defTabSz="9143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37" indent="-228584" algn="l" defTabSz="91433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9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6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6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5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4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3" algn="l" defTabSz="9143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1553" y="3077462"/>
            <a:ext cx="1015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Implémentation d’une architecture de routage dynamique sur un réseau overlay</a:t>
            </a:r>
            <a:endParaRPr lang="fr-FR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5039866" y="5017478"/>
            <a:ext cx="4007749" cy="576064"/>
          </a:xfrm>
          <a:prstGeom prst="rect">
            <a:avLst/>
          </a:prstGeom>
          <a:noFill/>
          <a:ln/>
        </p:spPr>
        <p:txBody>
          <a:bodyPr/>
          <a:lstStyle>
            <a:lvl1pPr marL="342877" indent="-342877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0" indent="-285731" algn="l" defTabSz="9143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3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2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2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1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0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8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7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385" dirty="0" smtClean="0"/>
              <a:t>Présenté par : Anouar Aaboub</a:t>
            </a:r>
            <a:endParaRPr lang="fr-FR" sz="2385" dirty="0"/>
          </a:p>
        </p:txBody>
      </p:sp>
      <p:sp>
        <p:nvSpPr>
          <p:cNvPr id="4" name="Rectangle 3"/>
          <p:cNvSpPr/>
          <p:nvPr/>
        </p:nvSpPr>
        <p:spPr>
          <a:xfrm>
            <a:off x="3970281" y="5363864"/>
            <a:ext cx="6672596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Laboratoire d'analyse et d'architecture des systèmes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Motivation et intérêt de la solution : </a:t>
            </a:r>
            <a:br>
              <a:rPr lang="fr-FR" sz="1600" b="1" dirty="0" smtClean="0"/>
            </a:br>
            <a:r>
              <a:rPr lang="fr-FR" sz="1600" b="1" dirty="0" smtClean="0"/>
              <a:t>   Résultats  Akamai</a:t>
            </a:r>
            <a:endParaRPr lang="fr-FR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1223442" y="1691457"/>
            <a:ext cx="10080376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Le chemin internet proposé par Internet n’est pas le plus optimal.</a:t>
            </a:r>
          </a:p>
          <a:p>
            <a:pPr algn="just"/>
            <a:r>
              <a:rPr lang="fr-FR" dirty="0" smtClean="0"/>
              <a:t>Un gain de 180 ms &amp; Amélioration significative du taux de perte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2691" t="11812" r="24180" b="37985"/>
          <a:stretch/>
        </p:blipFill>
        <p:spPr>
          <a:xfrm>
            <a:off x="1214971" y="2915593"/>
            <a:ext cx="9369511" cy="497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3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3442" y="1619449"/>
            <a:ext cx="22740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C’est quoi NLNOG ring</a:t>
            </a:r>
          </a:p>
          <a:p>
            <a:r>
              <a:rPr lang="fr-FR" sz="1800" dirty="0" smtClean="0">
                <a:solidFill>
                  <a:srgbClr val="FF0000"/>
                </a:solidFill>
              </a:rPr>
              <a:t>Tests </a:t>
            </a:r>
            <a:r>
              <a:rPr lang="fr-FR" sz="1800" dirty="0" smtClean="0">
                <a:solidFill>
                  <a:srgbClr val="FF0000"/>
                </a:solidFill>
              </a:rPr>
              <a:t>effectués :</a:t>
            </a:r>
          </a:p>
          <a:p>
            <a:r>
              <a:rPr lang="fr-FR" sz="1800" dirty="0" smtClean="0">
                <a:solidFill>
                  <a:srgbClr val="FF0000"/>
                </a:solidFill>
              </a:rPr>
              <a:t>Résultats 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1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Motivation et intérêt de la solution : </a:t>
            </a:r>
            <a:br>
              <a:rPr lang="fr-FR" sz="1600" b="1" dirty="0" smtClean="0"/>
            </a:br>
            <a:r>
              <a:rPr lang="fr-FR" sz="1600" b="1" dirty="0" smtClean="0"/>
              <a:t> Réseau NLNOG</a:t>
            </a:r>
            <a:endParaRPr lang="fr-FR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1223442" y="1691457"/>
            <a:ext cx="10080376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Carte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13552" r="995" b="1995"/>
          <a:stretch/>
        </p:blipFill>
        <p:spPr>
          <a:xfrm>
            <a:off x="32120" y="1835473"/>
            <a:ext cx="14440794" cy="7182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48378" y="702792"/>
            <a:ext cx="2938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Sur une durée d’une semaine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3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Motivation et intérêt de la solution : </a:t>
            </a:r>
            <a:br>
              <a:rPr lang="fr-FR" sz="1600" b="1" dirty="0" smtClean="0"/>
            </a:br>
            <a:r>
              <a:rPr lang="fr-FR" sz="1600" b="1" dirty="0" smtClean="0"/>
              <a:t>   Résultats  NLNOG</a:t>
            </a:r>
            <a:endParaRPr lang="fr-FR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7555" t="15301" r="25195" b="38926"/>
          <a:stretch/>
        </p:blipFill>
        <p:spPr>
          <a:xfrm>
            <a:off x="359346" y="2555553"/>
            <a:ext cx="5760640" cy="4464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8147" t="32281" r="31100" b="27852"/>
          <a:stretch/>
        </p:blipFill>
        <p:spPr>
          <a:xfrm>
            <a:off x="7704162" y="611337"/>
            <a:ext cx="4968552" cy="388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9328" t="28590" r="28738" b="33759"/>
          <a:stretch/>
        </p:blipFill>
        <p:spPr>
          <a:xfrm>
            <a:off x="7704162" y="4499769"/>
            <a:ext cx="5112568" cy="36724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75570" y="2186221"/>
            <a:ext cx="212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b="1" dirty="0" smtClean="0"/>
              <a:t>Hong Kong – Dublin </a:t>
            </a:r>
            <a:endParaRPr lang="fr-FR" sz="1800" b="1" dirty="0"/>
          </a:p>
        </p:txBody>
      </p:sp>
      <p:sp>
        <p:nvSpPr>
          <p:cNvPr id="6" name="Rectangle 5"/>
          <p:cNvSpPr/>
          <p:nvPr/>
        </p:nvSpPr>
        <p:spPr>
          <a:xfrm>
            <a:off x="433377" y="7712820"/>
            <a:ext cx="4949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Figue par slide : Le RTT min max, les pannes le gain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0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Motivation et intérêt de la solution :</a:t>
            </a:r>
          </a:p>
          <a:p>
            <a:pPr>
              <a:defRPr/>
            </a:pPr>
            <a:r>
              <a:rPr lang="fr-FR" sz="1600" b="1" dirty="0" smtClean="0"/>
              <a:t>   Conclusion</a:t>
            </a:r>
            <a:endParaRPr lang="fr-FR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1223442" y="3059609"/>
            <a:ext cx="12673408" cy="1927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Conclusion :</a:t>
            </a:r>
          </a:p>
          <a:p>
            <a:pPr algn="just"/>
            <a:r>
              <a:rPr lang="fr-FR" dirty="0" smtClean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Les routes proposées par Internet ne sont pas optimales.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En cas de dégradation de qualité de service on peut trouver, rapidement, un chemin alternatif.</a:t>
            </a:r>
          </a:p>
          <a:p>
            <a:pPr algn="just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141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3442" y="1619449"/>
            <a:ext cx="4019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Réseau overlay (</a:t>
            </a:r>
            <a:r>
              <a:rPr lang="fr-FR" sz="1800" dirty="0" smtClean="0">
                <a:solidFill>
                  <a:srgbClr val="FF0000"/>
                </a:solidFill>
              </a:rPr>
              <a:t>figure)</a:t>
            </a:r>
            <a:endParaRPr lang="fr-FR" sz="1800" dirty="0">
              <a:solidFill>
                <a:srgbClr val="FF0000"/>
              </a:solidFill>
            </a:endParaRPr>
          </a:p>
          <a:p>
            <a:r>
              <a:rPr lang="fr-FR" sz="1800" dirty="0" smtClean="0">
                <a:solidFill>
                  <a:srgbClr val="FF0000"/>
                </a:solidFill>
              </a:rPr>
              <a:t>Réseau overlay dans le contexte panacea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694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9826" y="3203625"/>
            <a:ext cx="532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/>
              <a:t>Conception et analyse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24876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Vue globale</a:t>
            </a:r>
            <a:endParaRPr lang="fr-FR" sz="1600" b="1" dirty="0"/>
          </a:p>
        </p:txBody>
      </p:sp>
      <p:pic>
        <p:nvPicPr>
          <p:cNvPr id="4" name="Picture 2" descr="Sans titre-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0791" y="2694264"/>
            <a:ext cx="8630518" cy="502764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007418" y="1483192"/>
            <a:ext cx="12673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dirty="0" smtClean="0">
                <a:solidFill>
                  <a:srgbClr val="FF0000"/>
                </a:solidFill>
              </a:rPr>
              <a:t>Expliquer le overlay dans le contexte de panacea. </a:t>
            </a:r>
            <a:endParaRPr lang="fr-FR" sz="1800" dirty="0" smtClean="0">
              <a:solidFill>
                <a:srgbClr val="FF0000"/>
              </a:solidFill>
            </a:endParaRPr>
          </a:p>
          <a:p>
            <a:pPr algn="just"/>
            <a:r>
              <a:rPr lang="fr-FR" sz="1800" dirty="0" smtClean="0">
                <a:solidFill>
                  <a:srgbClr val="FF0000"/>
                </a:solidFill>
              </a:rPr>
              <a:t>Schéma </a:t>
            </a:r>
            <a:r>
              <a:rPr lang="fr-FR" sz="1800" dirty="0" smtClean="0">
                <a:solidFill>
                  <a:srgbClr val="FF0000"/>
                </a:solidFill>
              </a:rPr>
              <a:t>contenant le tout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7988" r="9235" b="18995"/>
          <a:stretch/>
        </p:blipFill>
        <p:spPr bwMode="auto">
          <a:xfrm>
            <a:off x="2879626" y="2627561"/>
            <a:ext cx="9980222" cy="3874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67044" r="54434" b="18995"/>
          <a:stretch/>
        </p:blipFill>
        <p:spPr bwMode="auto">
          <a:xfrm>
            <a:off x="2663602" y="5643512"/>
            <a:ext cx="1584176" cy="858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Vue globale</a:t>
            </a:r>
            <a:endParaRPr lang="fr-FR" sz="1600" b="1" dirty="0"/>
          </a:p>
        </p:txBody>
      </p:sp>
      <p:sp>
        <p:nvSpPr>
          <p:cNvPr id="9" name="Oval 8"/>
          <p:cNvSpPr/>
          <p:nvPr/>
        </p:nvSpPr>
        <p:spPr>
          <a:xfrm>
            <a:off x="1619486" y="5190239"/>
            <a:ext cx="1152128" cy="1152128"/>
          </a:xfrm>
          <a:prstGeom prst="ellipse">
            <a:avLst/>
          </a:prstGeom>
          <a:solidFill>
            <a:srgbClr val="147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Client</a:t>
            </a:r>
          </a:p>
          <a:p>
            <a:pPr algn="ctr"/>
            <a:r>
              <a:rPr lang="fr-FR" sz="1400" dirty="0" smtClean="0"/>
              <a:t>Tx</a:t>
            </a:r>
            <a:r>
              <a:rPr lang="fr-FR" sz="1400" dirty="0"/>
              <a:t> </a:t>
            </a:r>
            <a:r>
              <a:rPr lang="fr-FR" sz="1400" dirty="0" smtClean="0"/>
              <a:t>Agent</a:t>
            </a:r>
            <a:endParaRPr lang="fr-FR" sz="1400" dirty="0"/>
          </a:p>
        </p:txBody>
      </p:sp>
      <p:sp>
        <p:nvSpPr>
          <p:cNvPr id="10" name="Oval 9"/>
          <p:cNvSpPr/>
          <p:nvPr/>
        </p:nvSpPr>
        <p:spPr>
          <a:xfrm>
            <a:off x="12499808" y="5190239"/>
            <a:ext cx="1152128" cy="1152128"/>
          </a:xfrm>
          <a:prstGeom prst="ellipse">
            <a:avLst/>
          </a:prstGeom>
          <a:solidFill>
            <a:srgbClr val="147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Client</a:t>
            </a:r>
          </a:p>
          <a:p>
            <a:pPr algn="ctr"/>
            <a:r>
              <a:rPr lang="fr-FR" sz="1200" dirty="0" smtClean="0"/>
              <a:t>Rx</a:t>
            </a:r>
            <a:r>
              <a:rPr lang="fr-FR" sz="1400" dirty="0" smtClean="0"/>
              <a:t> Agent</a:t>
            </a:r>
            <a:endParaRPr lang="fr-FR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1734" y="557988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</a:rPr>
              <a:t>Agent de routage</a:t>
            </a:r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9995" y="55798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</a:rPr>
              <a:t>Agent de routage</a:t>
            </a:r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2706" y="557988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</a:rPr>
              <a:t>Agent de routage</a:t>
            </a:r>
            <a:endParaRPr lang="fr-FR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9746" y="2330820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147BA7"/>
                </a:solidFill>
              </a:rPr>
              <a:t>Agent de Mesure</a:t>
            </a:r>
            <a:endParaRPr lang="fr-FR" sz="1800" dirty="0">
              <a:solidFill>
                <a:srgbClr val="147BA7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9995" y="232783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147BA7"/>
                </a:solidFill>
              </a:rPr>
              <a:t>Agent de Mesure</a:t>
            </a:r>
            <a:endParaRPr lang="fr-FR" sz="1800" dirty="0">
              <a:solidFill>
                <a:srgbClr val="147BA7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02706" y="2300648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smtClean="0">
                <a:solidFill>
                  <a:srgbClr val="147BA7"/>
                </a:solidFill>
              </a:rPr>
              <a:t>Agent de Mesure</a:t>
            </a:r>
            <a:endParaRPr lang="fr-FR" sz="1800" dirty="0">
              <a:solidFill>
                <a:srgbClr val="147BA7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39666" y="2209663"/>
            <a:ext cx="2751071" cy="4378338"/>
          </a:xfrm>
          <a:prstGeom prst="roundRect">
            <a:avLst/>
          </a:prstGeom>
          <a:noFill/>
          <a:ln>
            <a:solidFill>
              <a:srgbClr val="147B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extBox 20"/>
          <p:cNvSpPr txBox="1"/>
          <p:nvPr/>
        </p:nvSpPr>
        <p:spPr>
          <a:xfrm>
            <a:off x="4031754" y="1775069"/>
            <a:ext cx="104411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147BA7"/>
                </a:solidFill>
              </a:rPr>
              <a:t>PROXY</a:t>
            </a:r>
            <a:endParaRPr lang="fr-FR" b="1" dirty="0">
              <a:solidFill>
                <a:srgbClr val="147BA7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65304" y="1152255"/>
            <a:ext cx="12673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dirty="0" smtClean="0">
                <a:solidFill>
                  <a:srgbClr val="FF0000"/>
                </a:solidFill>
              </a:rPr>
              <a:t>Même schéma à l’horizontal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1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7418" y="1483192"/>
            <a:ext cx="12673408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Détailler </a:t>
            </a:r>
            <a:r>
              <a:rPr lang="fr-FR" dirty="0" smtClean="0"/>
              <a:t>la partie routage &amp; Transfert</a:t>
            </a:r>
          </a:p>
          <a:p>
            <a:pPr algn="just"/>
            <a:r>
              <a:rPr lang="fr-FR" dirty="0" smtClean="0"/>
              <a:t>Différence </a:t>
            </a:r>
            <a:r>
              <a:rPr lang="fr-FR" dirty="0" smtClean="0"/>
              <a:t>entre les deux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717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439466" y="1835473"/>
            <a:ext cx="1015005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Plan : </a:t>
            </a:r>
          </a:p>
          <a:p>
            <a:pPr>
              <a:defRPr/>
            </a:pPr>
            <a:r>
              <a:rPr lang="fr-FR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fr-FR" sz="2400" dirty="0" smtClean="0"/>
              <a:t>1- Contexte général du projet</a:t>
            </a:r>
          </a:p>
          <a:p>
            <a:pPr>
              <a:lnSpc>
                <a:spcPct val="150000"/>
              </a:lnSpc>
              <a:defRPr/>
            </a:pPr>
            <a:r>
              <a:rPr lang="fr-FR" sz="2400" dirty="0" smtClean="0"/>
              <a:t>2- Motivation et intérêt de la solution</a:t>
            </a:r>
            <a:endParaRPr lang="fr-FR" sz="2400" dirty="0"/>
          </a:p>
          <a:p>
            <a:pPr>
              <a:lnSpc>
                <a:spcPct val="150000"/>
              </a:lnSpc>
              <a:defRPr/>
            </a:pPr>
            <a:r>
              <a:rPr lang="fr-FR" sz="2400" dirty="0" smtClean="0"/>
              <a:t>3- Conception et analyse de la solution</a:t>
            </a:r>
          </a:p>
          <a:p>
            <a:pPr>
              <a:lnSpc>
                <a:spcPct val="150000"/>
              </a:lnSpc>
              <a:defRPr/>
            </a:pPr>
            <a:r>
              <a:rPr lang="fr-FR" sz="2400" dirty="0" smtClean="0"/>
              <a:t>4- Déploiement &amp; Evaluation de la solution et Perspective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2287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Client</a:t>
            </a:r>
            <a:endParaRPr lang="fr-FR" sz="1600" b="1" dirty="0"/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32382" y="3114852"/>
            <a:ext cx="4723141" cy="51845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114" y="3132389"/>
            <a:ext cx="5956126" cy="4828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1434" y="1691457"/>
            <a:ext cx="12673408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Interception des paquets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Redirection des paquets.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8424242" y="1029141"/>
            <a:ext cx="3921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Figure dans un slides + règles de filtrage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6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Proxy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1434" y="1691457"/>
            <a:ext cx="12673408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Agent de routage et de transfert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Routage des paquets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Transfert des paquets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32154" y="4931817"/>
            <a:ext cx="2016224" cy="2784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9072314" y="5579889"/>
            <a:ext cx="28803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38" y="3445916"/>
            <a:ext cx="5090498" cy="469999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620" y="3418533"/>
            <a:ext cx="5135236" cy="4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Proxy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9426" y="1403425"/>
            <a:ext cx="12673408" cy="59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Routage des paquets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Les paquets sont interceptés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Une entête est ajoutée au paquet original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Le </a:t>
            </a:r>
            <a:r>
              <a:rPr lang="fr-FR" dirty="0" smtClean="0"/>
              <a:t>trafic est redirigé vers le proxy local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Le proxy indique le chemin du routage du paquet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Le paquet est envoyé vers le prochain nœud</a:t>
            </a:r>
            <a:endParaRPr lang="fr-FR" dirty="0"/>
          </a:p>
          <a:p>
            <a:pPr marL="342900" indent="-342900" algn="just">
              <a:buFontTx/>
              <a:buChar char="-"/>
            </a:pPr>
            <a:endParaRPr lang="fr-FR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Transfert des paquet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/>
              <a:t>Le proxy envoi le paquet à sa prochain destination indiquée au niveau de l’entête panacea.</a:t>
            </a:r>
          </a:p>
          <a:p>
            <a:pPr marL="342900" indent="-342900" algn="just">
              <a:buFontTx/>
              <a:buChar char="-"/>
            </a:pPr>
            <a:r>
              <a:rPr lang="fr-FR" dirty="0"/>
              <a:t>Le dernier nœud du chemin envoi le paquet à la machine destination.</a:t>
            </a:r>
          </a:p>
          <a:p>
            <a:pPr marL="342900" indent="-342900" algn="just">
              <a:buFontTx/>
              <a:buChar char="-"/>
            </a:pPr>
            <a:endParaRPr lang="fr-FR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Désencapsulation du paquet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just">
              <a:buFontTx/>
              <a:buChar char="-"/>
            </a:pPr>
            <a:r>
              <a:rPr lang="fr-FR" dirty="0"/>
              <a:t>La machine destination extrait le paquet original et le passe à l’application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32154" y="4931817"/>
            <a:ext cx="2016224" cy="2784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7763161" y="471676"/>
            <a:ext cx="4566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Pas besoin de ceci si les choses sont bien faites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0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proxy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1434" y="1317382"/>
            <a:ext cx="12673408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Agent de mesure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Operations de mesure : Calcul du temps aller-retour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Transfert de mesure</a:t>
            </a:r>
            <a:endParaRPr lang="fr-FR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7632154" y="4931817"/>
            <a:ext cx="2016224" cy="2784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9072314" y="5579889"/>
            <a:ext cx="288032" cy="2160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90" y="3419649"/>
            <a:ext cx="5442264" cy="50247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202" y="3368591"/>
            <a:ext cx="5497563" cy="5075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4402" y="4355753"/>
            <a:ext cx="108012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908518" y="4494979"/>
            <a:ext cx="1080120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10128907" y="4414106"/>
            <a:ext cx="21242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C00000"/>
                </a:solidFill>
              </a:rPr>
              <a:t>Algorithm ()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96050" y="223059"/>
            <a:ext cx="71977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Les mesures : comment évaluer une lien. On s’e contente sur l'étude des latence</a:t>
            </a:r>
          </a:p>
          <a:p>
            <a:r>
              <a:rPr lang="fr-FR" sz="1800" dirty="0">
                <a:solidFill>
                  <a:srgbClr val="FF0000"/>
                </a:solidFill>
              </a:rPr>
              <a:t>Schéma Chemin d’un paquet de mesure</a:t>
            </a:r>
          </a:p>
          <a:p>
            <a:r>
              <a:rPr lang="fr-FR" sz="1800" dirty="0">
                <a:solidFill>
                  <a:srgbClr val="FF0000"/>
                </a:solidFill>
              </a:rPr>
              <a:t>Temps de passage -&gt; cela nous permettra d’avoir une idée sur le RTT sur chaque segment.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8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Conception et analyse de la solution :</a:t>
            </a:r>
          </a:p>
          <a:p>
            <a:pPr>
              <a:defRPr/>
            </a:pPr>
            <a:r>
              <a:rPr lang="fr-FR" sz="1600" b="1" dirty="0" smtClean="0"/>
              <a:t>   Router les paquets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9426" y="1403425"/>
            <a:ext cx="12673408" cy="4129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Algorithme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Décide le chemin à évaluer : Envoi des paquets sondes sur chemin 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Analyse les résultats obtenues au retour du paquet envoyé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Mis à jour de la table de routage</a:t>
            </a:r>
          </a:p>
          <a:p>
            <a:pPr algn="just"/>
            <a:endParaRPr lang="fr-FR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Transfert des paquet de mesure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A la réception d’un paquet de mesure en transit, le nœud ajoute la date du passage.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Envoi le paquet vers sa prochain destination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Le dernier nœud du chemin inverse le sens du chemin et renvoi le paquet à son origine.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99506" y="7452097"/>
            <a:ext cx="393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Pas besoin de sa si les chose sont </a:t>
            </a:r>
            <a:r>
              <a:rPr lang="fr-FR" sz="1800" dirty="0" smtClean="0">
                <a:solidFill>
                  <a:srgbClr val="FF0000"/>
                </a:solidFill>
              </a:rPr>
              <a:t>claires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9826" y="3203625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 smtClean="0"/>
              <a:t>Evaluation et perspectives</a:t>
            </a: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17233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Evaluation et perspectives :</a:t>
            </a:r>
          </a:p>
          <a:p>
            <a:pPr>
              <a:defRPr/>
            </a:pPr>
            <a:r>
              <a:rPr lang="fr-FR" sz="1600" b="1" dirty="0" smtClean="0"/>
              <a:t>   Test de validation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9426" y="1403425"/>
            <a:ext cx="12673408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mtClean="0"/>
              <a:t>Local</a:t>
            </a:r>
          </a:p>
          <a:p>
            <a:pPr algn="just"/>
            <a:endParaRPr lang="fr-FR" smtClean="0"/>
          </a:p>
          <a:p>
            <a:pPr marL="342900" indent="-342900" algn="just">
              <a:buFontTx/>
              <a:buChar char="-"/>
            </a:pPr>
            <a:r>
              <a:rPr lang="fr-FR" smtClean="0"/>
              <a:t>Machine virtuelles locales</a:t>
            </a:r>
          </a:p>
          <a:p>
            <a:pPr marL="342900" indent="-342900" algn="just">
              <a:buFontTx/>
              <a:buChar char="-"/>
            </a:pPr>
            <a:r>
              <a:rPr lang="fr-FR" smtClean="0"/>
              <a:t>Validation du fonctionnement </a:t>
            </a:r>
          </a:p>
          <a:p>
            <a:pPr marL="342900" indent="-342900" algn="just">
              <a:buFontTx/>
              <a:buChar char="-"/>
            </a:pPr>
            <a:endParaRPr lang="fr-FR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mtClean="0"/>
              <a:t>Emulab</a:t>
            </a:r>
          </a:p>
          <a:p>
            <a:pPr algn="just"/>
            <a:endParaRPr lang="fr-FR" smtClean="0"/>
          </a:p>
          <a:p>
            <a:pPr marL="342900" indent="-342900" algn="just">
              <a:buFontTx/>
              <a:buChar char="-"/>
            </a:pPr>
            <a:r>
              <a:rPr lang="fr-FR" smtClean="0"/>
              <a:t>Plateforme d’émulation réseau.</a:t>
            </a:r>
          </a:p>
          <a:p>
            <a:pPr marL="342900" indent="-342900" algn="just">
              <a:buFontTx/>
              <a:buChar char="-"/>
            </a:pPr>
            <a:r>
              <a:rPr lang="fr-FR" smtClean="0"/>
              <a:t>Evaluation du fonctionnement de l’interface client et de l’agent de routage et de transfert. </a:t>
            </a:r>
          </a:p>
          <a:p>
            <a:pPr marL="342900" indent="-342900" algn="just">
              <a:buFontTx/>
              <a:buChar char="-"/>
            </a:pP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247778" y="7236073"/>
            <a:ext cx="2779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Pas de locale </a:t>
            </a:r>
            <a:r>
              <a:rPr lang="fr-FR" sz="1800" dirty="0" smtClean="0">
                <a:solidFill>
                  <a:srgbClr val="FF0000"/>
                </a:solidFill>
              </a:rPr>
              <a:t>ni de Emulab. 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8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0450" y="4085785"/>
            <a:ext cx="7197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Déploiement de la solution dans le cas réel internet. Valider les </a:t>
            </a:r>
            <a:r>
              <a:rPr lang="fr-FR" sz="1800" dirty="0" smtClean="0">
                <a:solidFill>
                  <a:srgbClr val="FF0000"/>
                </a:solidFill>
              </a:rPr>
              <a:t>fonctionnalités : point fort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1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725" t="24363" r="777" b="14361"/>
          <a:stretch/>
        </p:blipFill>
        <p:spPr>
          <a:xfrm>
            <a:off x="-1" y="1529428"/>
            <a:ext cx="14400213" cy="7470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30" y="5264483"/>
            <a:ext cx="465429" cy="386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50" y="4878177"/>
            <a:ext cx="465429" cy="38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578" y="5190265"/>
            <a:ext cx="465429" cy="38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2" y="4491871"/>
            <a:ext cx="465429" cy="386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426" y="6515993"/>
            <a:ext cx="465429" cy="386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46" y="5338838"/>
            <a:ext cx="465429" cy="386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26" y="7668121"/>
            <a:ext cx="465429" cy="386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93" y="7281815"/>
            <a:ext cx="465429" cy="3863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2296" y="1880363"/>
            <a:ext cx="71977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b="1" dirty="0"/>
              <a:t>Amazon</a:t>
            </a:r>
          </a:p>
          <a:p>
            <a:pPr algn="just"/>
            <a:endParaRPr lang="fr-FR" sz="2000" b="1" dirty="0"/>
          </a:p>
          <a:p>
            <a:pPr marL="342900" indent="-342900" algn="just">
              <a:buFontTx/>
              <a:buChar char="-"/>
            </a:pPr>
            <a:r>
              <a:rPr lang="fr-FR" sz="2000" b="1" dirty="0"/>
              <a:t>Huit Datacenter repartis dans le monde.</a:t>
            </a:r>
          </a:p>
          <a:p>
            <a:pPr marL="342900" indent="-342900" algn="just">
              <a:buFontTx/>
              <a:buChar char="-"/>
            </a:pPr>
            <a:r>
              <a:rPr lang="fr-FR" sz="2000" b="1" dirty="0"/>
              <a:t>Evaluation du fonctionnement global de la solution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Evaluation et perspectives :</a:t>
            </a:r>
          </a:p>
          <a:p>
            <a:pPr>
              <a:defRPr/>
            </a:pPr>
            <a:r>
              <a:rPr lang="fr-FR" sz="1600" b="1" dirty="0" smtClean="0"/>
              <a:t>   Test de validation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96716" y="458069"/>
            <a:ext cx="71977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Des </a:t>
            </a:r>
            <a:r>
              <a:rPr lang="fr-FR" sz="1800" dirty="0">
                <a:solidFill>
                  <a:srgbClr val="FF0000"/>
                </a:solidFill>
              </a:rPr>
              <a:t>délais artificiel </a:t>
            </a:r>
            <a:r>
              <a:rPr lang="fr-FR" sz="1800" dirty="0" smtClean="0">
                <a:solidFill>
                  <a:srgbClr val="FF0000"/>
                </a:solidFill>
              </a:rPr>
              <a:t>pour valider l’</a:t>
            </a:r>
            <a:r>
              <a:rPr lang="fr-FR" sz="1800" dirty="0" err="1" smtClean="0">
                <a:solidFill>
                  <a:srgbClr val="FF0000"/>
                </a:solidFill>
              </a:rPr>
              <a:t>interet</a:t>
            </a:r>
            <a:r>
              <a:rPr lang="fr-FR" sz="1800" dirty="0" smtClean="0">
                <a:solidFill>
                  <a:srgbClr val="FF0000"/>
                </a:solidFill>
              </a:rPr>
              <a:t>  </a:t>
            </a:r>
            <a:r>
              <a:rPr lang="fr-FR" sz="1800" dirty="0">
                <a:solidFill>
                  <a:srgbClr val="FF0000"/>
                </a:solidFill>
              </a:rPr>
              <a:t>de la solution</a:t>
            </a:r>
          </a:p>
          <a:p>
            <a:r>
              <a:rPr lang="fr-FR" sz="1800" dirty="0">
                <a:solidFill>
                  <a:srgbClr val="FF0000"/>
                </a:solidFill>
              </a:rPr>
              <a:t>Dans le contexte panacea la solution va être déployer avec un algorithme de mesure </a:t>
            </a:r>
            <a:r>
              <a:rPr lang="fr-FR" sz="1800" dirty="0" smtClean="0">
                <a:solidFill>
                  <a:srgbClr val="FF0000"/>
                </a:solidFill>
              </a:rPr>
              <a:t>intelligent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00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Evaluation et perspectives :</a:t>
            </a:r>
          </a:p>
          <a:p>
            <a:pPr>
              <a:defRPr/>
            </a:pPr>
            <a:r>
              <a:rPr lang="fr-FR" sz="1600" b="1" dirty="0" smtClean="0"/>
              <a:t>   Performance logicielle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9426" y="2555553"/>
            <a:ext cx="12673408" cy="3762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Temps de traitement : Proxy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Routage, Transfert : 150 microsecondes (Tables de routages petite taille).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Temps de traitement faible.</a:t>
            </a:r>
          </a:p>
          <a:p>
            <a:pPr marL="342900" indent="-342900" algn="just">
              <a:buFontTx/>
              <a:buChar char="-"/>
            </a:pPr>
            <a:endParaRPr lang="fr-FR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 smtClean="0"/>
              <a:t>Délais ajoutée</a:t>
            </a:r>
          </a:p>
          <a:p>
            <a:pPr algn="just"/>
            <a:endParaRPr lang="fr-FR" dirty="0" smtClean="0"/>
          </a:p>
          <a:p>
            <a:pPr marL="342900" indent="-342900" algn="just">
              <a:buFontTx/>
              <a:buChar char="-"/>
            </a:pPr>
            <a:r>
              <a:rPr lang="fr-FR" dirty="0" smtClean="0"/>
              <a:t>Routage, Transfert : 600 microsecondes.</a:t>
            </a:r>
          </a:p>
          <a:p>
            <a:pPr marL="342900" indent="-342900" algn="just">
              <a:buFontTx/>
              <a:buChar char="-"/>
            </a:pPr>
            <a:r>
              <a:rPr lang="fr-FR" dirty="0" smtClean="0"/>
              <a:t>Taille de paquet ~ Latence ajouté.</a:t>
            </a:r>
          </a:p>
          <a:p>
            <a:pPr algn="just"/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561065" y="6804025"/>
            <a:ext cx="7197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Reprendre le faite qu’on peut gagner jusqu’au un trentaine de ms</a:t>
            </a:r>
          </a:p>
          <a:p>
            <a:r>
              <a:rPr lang="fr-FR" sz="1800" dirty="0">
                <a:solidFill>
                  <a:srgbClr val="FF0000"/>
                </a:solidFill>
              </a:rPr>
              <a:t>Et qu’on n’ajoutera qu’une latence 1ms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7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9826" y="3203625"/>
            <a:ext cx="5328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fr-FR" sz="3600" b="1" dirty="0"/>
              <a:t>Contexte général du projet</a:t>
            </a:r>
          </a:p>
        </p:txBody>
      </p:sp>
    </p:spTree>
    <p:extLst>
      <p:ext uri="{BB962C8B-B14F-4D97-AF65-F5344CB8AC3E}">
        <p14:creationId xmlns:p14="http://schemas.microsoft.com/office/powerpoint/2010/main" val="14853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83882" y="4283745"/>
            <a:ext cx="387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Les perspectives avec le projet panacea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8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03762" y="3923705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 smtClean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54591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1553" y="3077462"/>
            <a:ext cx="101500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Implémentation d’une architecture de routage dynamique sur un réseau overlay</a:t>
            </a:r>
            <a:endParaRPr lang="fr-FR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5039866" y="5017478"/>
            <a:ext cx="4007749" cy="576064"/>
          </a:xfrm>
          <a:prstGeom prst="rect">
            <a:avLst/>
          </a:prstGeom>
          <a:noFill/>
          <a:ln/>
        </p:spPr>
        <p:txBody>
          <a:bodyPr/>
          <a:lstStyle>
            <a:lvl1pPr marL="342877" indent="-342877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0" indent="-285731" algn="l" defTabSz="9143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3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2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2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1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0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68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37" indent="-228584" algn="l" defTabSz="9143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385" dirty="0" smtClean="0"/>
              <a:t>Présenté par : Anouar Aaboub</a:t>
            </a:r>
            <a:endParaRPr lang="fr-FR" sz="2385" dirty="0"/>
          </a:p>
        </p:txBody>
      </p:sp>
      <p:sp>
        <p:nvSpPr>
          <p:cNvPr id="4" name="Rectangle 3"/>
          <p:cNvSpPr/>
          <p:nvPr/>
        </p:nvSpPr>
        <p:spPr>
          <a:xfrm>
            <a:off x="3970281" y="5363864"/>
            <a:ext cx="6672596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Laboratoire d'analyse et d'architecture des systèmes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Contexte </a:t>
            </a:r>
            <a:r>
              <a:rPr lang="fr-FR" sz="1600" b="1" dirty="0"/>
              <a:t>général du </a:t>
            </a:r>
            <a:r>
              <a:rPr lang="fr-FR" sz="1600" b="1" dirty="0" smtClean="0"/>
              <a:t>projet : </a:t>
            </a:r>
            <a:br>
              <a:rPr lang="fr-FR" sz="1600" b="1" dirty="0" smtClean="0"/>
            </a:br>
            <a:r>
              <a:rPr lang="fr-FR" sz="1600" b="1" dirty="0" smtClean="0"/>
              <a:t>   Organisme d’accueil, Equipe d’accueil, Projet PANACEA</a:t>
            </a:r>
            <a:endParaRPr lang="fr-FR" sz="16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9" b="52964"/>
          <a:stretch/>
        </p:blipFill>
        <p:spPr>
          <a:xfrm>
            <a:off x="1364407" y="3174896"/>
            <a:ext cx="3326166" cy="7200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8525" y="1763465"/>
            <a:ext cx="8853909" cy="302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Le </a:t>
            </a:r>
            <a:r>
              <a:rPr lang="fr-FR" dirty="0"/>
              <a:t>Laboratoire d’Analyse et d’Architecture des </a:t>
            </a:r>
            <a:r>
              <a:rPr lang="fr-FR" dirty="0" smtClean="0"/>
              <a:t>Systèmes.</a:t>
            </a:r>
          </a:p>
          <a:p>
            <a:pPr algn="just"/>
            <a:r>
              <a:rPr lang="fr-FR" dirty="0"/>
              <a:t>Equipe </a:t>
            </a:r>
            <a:r>
              <a:rPr lang="fr-FR" dirty="0" smtClean="0"/>
              <a:t>SARA: Services </a:t>
            </a:r>
            <a:r>
              <a:rPr lang="fr-FR" dirty="0"/>
              <a:t>et Architectures pour les Réseaux Avancés</a:t>
            </a:r>
          </a:p>
          <a:p>
            <a:pPr algn="just"/>
            <a:endParaRPr lang="fr-FR" dirty="0" smtClean="0"/>
          </a:p>
          <a:p>
            <a:pPr algn="just"/>
            <a:endParaRPr lang="fr-FR" dirty="0" smtClean="0"/>
          </a:p>
          <a:p>
            <a:pPr algn="r"/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pPr algn="just"/>
            <a:endParaRPr lang="fr-FR" dirty="0" smtClean="0"/>
          </a:p>
          <a:p>
            <a:pPr algn="just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10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8601" y="1475433"/>
            <a:ext cx="7197725" cy="11934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dirty="0" smtClean="0"/>
              <a:t>Le projet PANACEA</a:t>
            </a:r>
          </a:p>
          <a:p>
            <a:pPr algn="just"/>
            <a:r>
              <a:rPr lang="en-US" dirty="0" smtClean="0"/>
              <a:t>Proactive Autonomic Management of Cloud resources</a:t>
            </a:r>
            <a:endParaRPr lang="fr-FR" dirty="0" smtClean="0"/>
          </a:p>
          <a:p>
            <a:pPr algn="just"/>
            <a:endParaRPr lang="fr-FR" dirty="0"/>
          </a:p>
        </p:txBody>
      </p:sp>
      <p:pic>
        <p:nvPicPr>
          <p:cNvPr id="3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0" y="2411537"/>
            <a:ext cx="1884495" cy="1872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5410" y="5219849"/>
            <a:ext cx="71977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1800" dirty="0" smtClean="0">
                <a:solidFill>
                  <a:srgbClr val="FF0000"/>
                </a:solidFill>
              </a:rPr>
              <a:t>Situer le projet </a:t>
            </a:r>
            <a:r>
              <a:rPr lang="fr-FR" sz="1800" dirty="0" smtClean="0">
                <a:solidFill>
                  <a:srgbClr val="FF0000"/>
                </a:solidFill>
              </a:rPr>
              <a:t>dans le contexte de </a:t>
            </a:r>
            <a:r>
              <a:rPr lang="fr-FR" sz="1800" dirty="0" smtClean="0">
                <a:solidFill>
                  <a:srgbClr val="FF0000"/>
                </a:solidFill>
              </a:rPr>
              <a:t>panacea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1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9826" y="3203625"/>
            <a:ext cx="53285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3600" b="1" dirty="0"/>
              <a:t>Motivation et intérêt de la solution</a:t>
            </a:r>
          </a:p>
        </p:txBody>
      </p:sp>
    </p:spTree>
    <p:extLst>
      <p:ext uri="{BB962C8B-B14F-4D97-AF65-F5344CB8AC3E}">
        <p14:creationId xmlns:p14="http://schemas.microsoft.com/office/powerpoint/2010/main" val="3978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55490" y="1979489"/>
            <a:ext cx="11737304" cy="2294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Le problème avec le routage IP</a:t>
            </a:r>
          </a:p>
          <a:p>
            <a:pPr algn="just"/>
            <a:endParaRPr lang="fr-FR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Nécessite un délai important pour converger en cas d’anomalies.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dirty="0"/>
              <a:t>N’est pas sensible à la dégradation de la qualité d’un lien.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La route sélectionnée est la même quelque soit le type d’application.</a:t>
            </a:r>
          </a:p>
          <a:p>
            <a:pPr algn="just"/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655490" y="5075833"/>
            <a:ext cx="4484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 smtClean="0">
                <a:solidFill>
                  <a:srgbClr val="FF0000"/>
                </a:solidFill>
              </a:rPr>
              <a:t>Des </a:t>
            </a:r>
            <a:r>
              <a:rPr lang="fr-FR" sz="1800" dirty="0">
                <a:solidFill>
                  <a:srgbClr val="FF0000"/>
                </a:solidFill>
              </a:rPr>
              <a:t>résultats qu’on a pu vérifiés </a:t>
            </a:r>
            <a:r>
              <a:rPr lang="fr-FR" sz="1800" dirty="0" smtClean="0">
                <a:solidFill>
                  <a:srgbClr val="FF0000"/>
                </a:solidFill>
              </a:rPr>
              <a:t>nous </a:t>
            </a:r>
            <a:r>
              <a:rPr lang="fr-FR" sz="1800" dirty="0" smtClean="0">
                <a:solidFill>
                  <a:srgbClr val="FF0000"/>
                </a:solidFill>
              </a:rPr>
              <a:t>même…</a:t>
            </a:r>
            <a:endParaRPr lang="fr-FR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78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3442" y="1619449"/>
            <a:ext cx="2224648" cy="8263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C’est quoi akmai</a:t>
            </a:r>
          </a:p>
          <a:p>
            <a:r>
              <a:rPr lang="fr-FR" dirty="0" smtClean="0"/>
              <a:t>Résultats :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714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46" y="179289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600" b="1" dirty="0" smtClean="0"/>
              <a:t>&gt; Motivation et intérêt de la solution : </a:t>
            </a:r>
            <a:br>
              <a:rPr lang="fr-FR" sz="1600" b="1" dirty="0" smtClean="0"/>
            </a:br>
            <a:r>
              <a:rPr lang="fr-FR" sz="1600" b="1" dirty="0" smtClean="0"/>
              <a:t>   Résultats  Akamai</a:t>
            </a:r>
            <a:endParaRPr lang="fr-FR" sz="16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2881" t="7672" r="23989" b="40157"/>
          <a:stretch/>
        </p:blipFill>
        <p:spPr>
          <a:xfrm>
            <a:off x="1223442" y="2843585"/>
            <a:ext cx="9390931" cy="5184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3442" y="1691457"/>
            <a:ext cx="10080376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/>
              <a:t>Le chemin internet proposé par Internet n’est pas le plus optimal.</a:t>
            </a:r>
          </a:p>
          <a:p>
            <a:pPr algn="just"/>
            <a:r>
              <a:rPr lang="fr-FR" dirty="0" smtClean="0"/>
              <a:t>Un gain de 51 ms &amp; Amélioration significative du taux de perte</a:t>
            </a:r>
          </a:p>
        </p:txBody>
      </p:sp>
    </p:spTree>
    <p:extLst>
      <p:ext uri="{BB962C8B-B14F-4D97-AF65-F5344CB8AC3E}">
        <p14:creationId xmlns:p14="http://schemas.microsoft.com/office/powerpoint/2010/main" val="39941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7621</TotalTime>
  <Words>1070</Words>
  <Application>Microsoft Office PowerPoint</Application>
  <PresentationFormat>Custom</PresentationFormat>
  <Paragraphs>197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ZAINAB</dc:creator>
  <cp:lastModifiedBy>Anouar</cp:lastModifiedBy>
  <cp:revision>479</cp:revision>
  <dcterms:created xsi:type="dcterms:W3CDTF">2013-06-17T12:33:27Z</dcterms:created>
  <dcterms:modified xsi:type="dcterms:W3CDTF">2014-07-24T08:59:31Z</dcterms:modified>
</cp:coreProperties>
</file>